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21"/>
  </p:notesMasterIdLst>
  <p:sldIdLst>
    <p:sldId id="256" r:id="rId2"/>
    <p:sldId id="273" r:id="rId3"/>
    <p:sldId id="321" r:id="rId4"/>
    <p:sldId id="322" r:id="rId5"/>
    <p:sldId id="323" r:id="rId6"/>
    <p:sldId id="324" r:id="rId7"/>
    <p:sldId id="327" r:id="rId8"/>
    <p:sldId id="326" r:id="rId9"/>
    <p:sldId id="325" r:id="rId10"/>
    <p:sldId id="328" r:id="rId11"/>
    <p:sldId id="329" r:id="rId12"/>
    <p:sldId id="335" r:id="rId13"/>
    <p:sldId id="336" r:id="rId14"/>
    <p:sldId id="330" r:id="rId15"/>
    <p:sldId id="331" r:id="rId16"/>
    <p:sldId id="332" r:id="rId17"/>
    <p:sldId id="333" r:id="rId18"/>
    <p:sldId id="337" r:id="rId19"/>
    <p:sldId id="334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779"/>
    <a:srgbClr val="1A3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4" autoAdjust="0"/>
    <p:restoredTop sz="94595" autoAdjust="0"/>
  </p:normalViewPr>
  <p:slideViewPr>
    <p:cSldViewPr>
      <p:cViewPr varScale="1">
        <p:scale>
          <a:sx n="105" d="100"/>
          <a:sy n="105" d="100"/>
        </p:scale>
        <p:origin x="10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F78-4611-A9FD-94F8BFC2095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F78-4611-A9FD-94F8BFC2095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Штатная </c:v>
                </c:pt>
                <c:pt idx="1">
                  <c:v>Фактическая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C6-4290-A760-BC4DAFE8E9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F78-4611-A9FD-94F8BFC2095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F78-4611-A9FD-94F8BFC20950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78-4611-A9FD-94F8BFC20950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F78-4611-A9FD-94F8BFC2095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Штатная </c:v>
                </c:pt>
                <c:pt idx="1">
                  <c:v>Фактическая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8-4611-A9FD-94F8BFC20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5975256"/>
        <c:axId val="495974472"/>
      </c:barChart>
      <c:catAx>
        <c:axId val="495975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495974472"/>
        <c:crosses val="autoZero"/>
        <c:auto val="1"/>
        <c:lblAlgn val="ctr"/>
        <c:lblOffset val="100"/>
        <c:noMultiLvlLbl val="0"/>
      </c:catAx>
      <c:valAx>
        <c:axId val="495974472"/>
        <c:scaling>
          <c:orientation val="minMax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5975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44038423070009E-2"/>
          <c:y val="5.8723067051506747E-2"/>
          <c:w val="0.8231308998061605"/>
          <c:h val="0.652282682318595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Штатная</c:v>
                </c:pt>
                <c:pt idx="1">
                  <c:v>Фактическая</c:v>
                </c:pt>
                <c:pt idx="2">
                  <c:v>Не представили данные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18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B6-4290-AEB2-E2F8B0461631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Штатная</c:v>
                </c:pt>
                <c:pt idx="1">
                  <c:v>Фактическая</c:v>
                </c:pt>
                <c:pt idx="2">
                  <c:v>Не представили данные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</c:v>
                </c:pt>
                <c:pt idx="1">
                  <c:v>16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D-4A86-8D82-091126054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4237168"/>
        <c:axId val="504237560"/>
      </c:barChart>
      <c:catAx>
        <c:axId val="504237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504237560"/>
        <c:crosses val="autoZero"/>
        <c:auto val="1"/>
        <c:lblAlgn val="ctr"/>
        <c:lblOffset val="100"/>
        <c:noMultiLvlLbl val="0"/>
      </c:catAx>
      <c:valAx>
        <c:axId val="504237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4237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252848008236623E-2"/>
          <c:y val="5.7856558178617734E-2"/>
          <c:w val="0.79226931207518791"/>
          <c:h val="0.79412788212880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749-499D-9544-1CD99E0F22F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749-499D-9544-1CD99E0F22F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Штатная</c:v>
                </c:pt>
                <c:pt idx="1">
                  <c:v>Фактическая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C-40F9-9B85-45EC87B6C8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749-499D-9544-1CD99E0F22FE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749-499D-9544-1CD99E0F22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Штатная</c:v>
                </c:pt>
                <c:pt idx="1">
                  <c:v>Фактическая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49-499D-9544-1CD99E0F2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288776"/>
        <c:axId val="507293872"/>
      </c:barChart>
      <c:catAx>
        <c:axId val="507288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507293872"/>
        <c:crosses val="autoZero"/>
        <c:auto val="1"/>
        <c:lblAlgn val="ctr"/>
        <c:lblOffset val="100"/>
        <c:noMultiLvlLbl val="0"/>
      </c:catAx>
      <c:valAx>
        <c:axId val="507293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7288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Коллегии</c:v>
                </c:pt>
                <c:pt idx="1">
                  <c:v>Конференции, круглый стол, семинары</c:v>
                </c:pt>
                <c:pt idx="2">
                  <c:v>Подготовка памяток </c:v>
                </c:pt>
                <c:pt idx="3">
                  <c:v>Консультации </c:v>
                </c:pt>
                <c:pt idx="4">
                  <c:v>Иные формы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5E-41AB-8324-D5A5D55E35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Коллегии</c:v>
                </c:pt>
                <c:pt idx="1">
                  <c:v>Конференции, круглый стол, семинары</c:v>
                </c:pt>
                <c:pt idx="2">
                  <c:v>Подготовка памяток </c:v>
                </c:pt>
                <c:pt idx="3">
                  <c:v>Консультации </c:v>
                </c:pt>
                <c:pt idx="4">
                  <c:v>Иные формы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5E-41AB-8324-D5A5D55E3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3902344"/>
        <c:axId val="653904304"/>
      </c:barChart>
      <c:catAx>
        <c:axId val="653902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653904304"/>
        <c:crosses val="autoZero"/>
        <c:auto val="1"/>
        <c:lblAlgn val="ctr"/>
        <c:lblOffset val="100"/>
        <c:noMultiLvlLbl val="0"/>
      </c:catAx>
      <c:valAx>
        <c:axId val="653904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39023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96467108368439E-2"/>
          <c:y val="5.2320182453521935E-2"/>
          <c:w val="0.80044644323732639"/>
          <c:h val="0.48349606857099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Лист1!$A$2:$A$5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3F24-4BD0-A594-04AC470CD0F7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3F24-4BD0-A594-04AC470CD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3902344"/>
        <c:axId val="653904304"/>
      </c:barChart>
      <c:catAx>
        <c:axId val="653902344"/>
        <c:scaling>
          <c:orientation val="minMax"/>
        </c:scaling>
        <c:delete val="0"/>
        <c:axPos val="b"/>
        <c:majorGridlines>
          <c:spPr>
            <a:ln cap="sq">
              <a:miter lim="800000"/>
              <a:headEnd type="none"/>
            </a:ln>
          </c:spPr>
        </c:majorGridlines>
        <c:numFmt formatCode="General" sourceLinked="0"/>
        <c:majorTickMark val="none"/>
        <c:minorTickMark val="none"/>
        <c:tickLblPos val="low"/>
        <c:spPr>
          <a:ln/>
        </c:spPr>
        <c:txPr>
          <a:bodyPr rot="-5400000" vert="horz"/>
          <a:lstStyle/>
          <a:p>
            <a:pPr>
              <a:defRPr sz="1200" baseline="0"/>
            </a:pPr>
            <a:endParaRPr lang="ru-RU"/>
          </a:p>
        </c:txPr>
        <c:crossAx val="653904304"/>
        <c:crosses val="autoZero"/>
        <c:auto val="1"/>
        <c:lblAlgn val="ctr"/>
        <c:lblOffset val="50"/>
        <c:tickLblSkip val="1"/>
        <c:noMultiLvlLbl val="0"/>
      </c:catAx>
      <c:valAx>
        <c:axId val="653904304"/>
        <c:scaling>
          <c:orientation val="minMax"/>
          <c:max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3902344"/>
        <c:crosses val="autoZero"/>
        <c:crossBetween val="between"/>
        <c:majorUnit val="1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ln>
            <a:noFill/>
          </a:ln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96467108368439E-2"/>
          <c:y val="5.2320182453521935E-2"/>
          <c:w val="0.80044644323732639"/>
          <c:h val="0.48349606857099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Лист1!$A$2:$A$3</c:f>
              <c:numCache>
                <c:formatCode>General</c:formatCode>
                <c:ptCount val="2"/>
                <c:pt idx="0">
                  <c:v>4</c:v>
                </c:pt>
                <c:pt idx="1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52A5-4B52-BCDF-5AAB5EF86207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52A5-4B52-BCDF-5AAB5EF86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3902344"/>
        <c:axId val="653904304"/>
      </c:barChart>
      <c:catAx>
        <c:axId val="65390234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 baseline="0"/>
            </a:pPr>
            <a:endParaRPr lang="ru-RU"/>
          </a:p>
        </c:txPr>
        <c:crossAx val="653904304"/>
        <c:crosses val="autoZero"/>
        <c:auto val="0"/>
        <c:lblAlgn val="ctr"/>
        <c:lblOffset val="100"/>
        <c:noMultiLvlLbl val="0"/>
      </c:catAx>
      <c:valAx>
        <c:axId val="653904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3902344"/>
        <c:crosses val="autoZero"/>
        <c:crossBetween val="between"/>
        <c:majorUnit val="1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08D821-910D-4E75-B519-F3EEC9339E60}" type="datetimeFigureOut">
              <a:rPr lang="ru-RU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F3EBDA3-9638-49D7-A813-6C20DF3D4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EBDA3-9638-49D7-A813-6C20DF3D4C1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8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4A8FD2-E699-4BCD-8907-013D7189CB62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B4B16-5919-4D52-9C40-E167F132CA1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84C16-7D45-4257-8DC1-8228AAE66A84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21158-6D5C-482C-8B96-143C8F41EC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74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84C16-7D45-4257-8DC1-8228AAE66A84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21158-6D5C-482C-8B96-143C8F41EC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0340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84C16-7D45-4257-8DC1-8228AAE66A84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21158-6D5C-482C-8B96-143C8F41EC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390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84C16-7D45-4257-8DC1-8228AAE66A84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21158-6D5C-482C-8B96-143C8F41EC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5147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84C16-7D45-4257-8DC1-8228AAE66A84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21158-6D5C-482C-8B96-143C8F41EC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8143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84C16-7D45-4257-8DC1-8228AAE66A84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21158-6D5C-482C-8B96-143C8F41EC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4858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66AC0-F9DE-4BBE-B53A-25B2076D9AA8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9AA52-EF1D-437A-83A9-7E13CBE1DE9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6302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15CA44-8182-4CAC-B018-F782258342EA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2F46D-3939-4BEE-8D86-96666F67336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026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84E06F-B021-4D75-95DF-15C2AC902890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01E09-C203-4AEE-9185-6ACD38AE8B7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697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7CFB1-517C-4D91-943A-2C5ED0CB66CE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D44D7-8C08-4737-A054-29BD65B23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066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CE18A-B03E-4A55-922D-0C7B76EA84E2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087AC-B31F-444A-983A-6F9AD7FF8C1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762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BB8600-C221-4A64-972C-260C0791EF12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913E4-0879-469D-A6A6-D9B3DF748C8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297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08ED3-3116-4EF1-A655-60B4783F3DA7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665FD-1646-4FDF-ACAB-51F1DBB672B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310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6807A-6AFE-4D2E-B956-63FE97D7E4FA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60125-EBD3-4459-B079-F8B4F302A51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004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09A0C7-CCA5-463D-B312-CA06BB8D15C1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1B8C-C4B9-4E3C-A7DA-7003C8CA15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162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3A38C9-EE22-4058-86B2-D18C9000209A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6DD2F-ED10-4114-A7F0-1BE5AF6B0FE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471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C884C16-7D45-4257-8DC1-8228AAE66A84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D821158-6D5C-482C-8B96-143C8F41EC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9839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22864" y="1251817"/>
            <a:ext cx="9144000" cy="60994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3429000"/>
            <a:ext cx="8736905" cy="20875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4000" cap="none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cap="none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4000" cap="none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 в </a:t>
            </a:r>
            <a: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</a:t>
            </a:r>
            <a:b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плана по противодействию </a:t>
            </a:r>
            <a:r>
              <a:rPr lang="ru-RU" sz="4000" cap="none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 </a:t>
            </a:r>
            <a:br>
              <a:rPr lang="ru-RU" sz="4000" cap="none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Управлении </a:t>
            </a:r>
            <a: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архивами</a:t>
            </a:r>
            <a:b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sz="4000" cap="none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1560" y="1251817"/>
            <a:ext cx="8656060" cy="60994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AutoShape 2" descr="ÐÐ°ÑÑÐ¸Ð½ÐºÐ¸ Ð¿Ð¾ Ð·Ð°Ð¿ÑÐ¾ÑÑ Ð¸Ð·Ð¾Ð±ÑÐ°Ð¶ÐµÐ½Ð¸Ðµ Ð³ÐµÑÐ±Ð° ÑÐ²ÐµÑÐ´Ð»Ð¾Ð²ÑÐºÐ¾Ð¹ Ð¾Ð±Ð»Ð°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6151" name="AutoShape 4" descr="ÐÐ°ÑÑÐ¸Ð½ÐºÐ¸ Ð¿Ð¾ Ð·Ð°Ð¿ÑÐ¾ÑÑ Ð¸Ð·Ð¾Ð±ÑÐ°Ð¶ÐµÐ½Ð¸Ðµ Ð³ÐµÑÐ±Ð° ÑÐ²ÐµÑÐ´Ð»Ð¾Ð²ÑÐºÐ¾Ð¹ Ð¾Ð±Ð»Ð°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971" y="160338"/>
            <a:ext cx="1008112" cy="104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96" y="1586973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увольнении государственных гражданских </a:t>
            </a:r>
            <a:r>
              <a:rPr lang="ru-RU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служащих</a:t>
            </a:r>
          </a:p>
          <a:p>
            <a:pPr algn="ctr"/>
            <a:r>
              <a:rPr lang="ru-RU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</a:t>
            </a:r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утратой доверия</a:t>
            </a:r>
            <a:endParaRPr lang="ru-RU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338863"/>
              </p:ext>
            </p:extLst>
          </p:nvPr>
        </p:nvGraphicFramePr>
        <p:xfrm>
          <a:off x="807904" y="2142230"/>
          <a:ext cx="7707964" cy="130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8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служащих, уволенных за совершение коррупционных проступков, правонарушений, несоблюдение требований к служебному поведению и (или) требований об урегулировании конфликта интересов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85422" y="350100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рассмотрении уведомлений государственных гражданских служащих о фактах обращений в целях склонения их к совершению коррупционных правонарушений</a:t>
            </a:r>
            <a:endParaRPr lang="ru-RU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617602"/>
              </p:ext>
            </p:extLst>
          </p:nvPr>
        </p:nvGraphicFramePr>
        <p:xfrm>
          <a:off x="794216" y="4332005"/>
          <a:ext cx="7666216" cy="2316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56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уведомлений  служащих о фактах обращений в целях склонения их к совершению коррупционных правонарушений, а также число рассмотренных уведомлений из указанного количества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45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Сколько по результатам рассмотрения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указанных уведомлений направлено материалов в правоохранительные органы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45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Сколько по результатам рассмотрения указанных уведомлений возбуждено уголовных дел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45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Сколько по результатам рассмотрения указанных уведомлений привлечено к уголовной ответственности лиц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5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98760" y="1702087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проведенных мероприятий антикоррупционной направленности</a:t>
            </a:r>
            <a:endParaRPr lang="ru-RU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01524"/>
              </p:ext>
            </p:extLst>
          </p:nvPr>
        </p:nvGraphicFramePr>
        <p:xfrm>
          <a:off x="323528" y="2554722"/>
          <a:ext cx="8640960" cy="3106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46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9144000" cy="5877272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Методический семинар 11.03.2022 для гражданских служащих, замещающих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должности государственной гражданской службы Свердловской области, 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включенных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 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перечень должностей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коррупционными рисками, 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котором рассмотрены следующие вопросы</a:t>
            </a:r>
            <a:r>
              <a:rPr lang="en-US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just"/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1) основные новеллы в Методических рекомендациях 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2022 году (за отчетный 2021 год);</a:t>
            </a:r>
          </a:p>
          <a:p>
            <a:pPr algn="just"/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2)</a:t>
            </a:r>
            <a:r>
              <a:rPr lang="en-US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 использовании личного кабинета налогоплательщика;</a:t>
            </a:r>
          </a:p>
          <a:p>
            <a:pPr algn="just"/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3) о графике индивидуальных консультаций по вопросам представления сведений о доходах, расходах, об имуществе и обязательствах имущественного характера за отчетный 2021 год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13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25.05.2022 членам Общественного совета при Управлении архивами доведена информация о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реализации выполнения Плана мероприятий Управления архивами Свердловской области по противодействию коррупции на 2021-2024 годы в 2021 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году.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0" y="332656"/>
            <a:ext cx="9144000" cy="576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Одними из основных мероприятий проведенных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Управлением архивами в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2022 году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сфере профилактики коррупции являются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991659"/>
            <a:ext cx="3429578" cy="25770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034365"/>
            <a:ext cx="3379170" cy="253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88640"/>
            <a:ext cx="9143999" cy="3600400"/>
          </a:xfrm>
          <a:solidFill>
            <a:schemeClr val="tx2">
              <a:lumMod val="75000"/>
            </a:schemeClr>
          </a:solidFill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1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18.11.2022 Управлением архивами на базе Уральского института управления – филиала </a:t>
            </a:r>
            <a:r>
              <a:rPr lang="ru-RU" sz="21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РАНХиГС</a:t>
            </a:r>
            <a:r>
              <a:rPr lang="ru-RU" sz="21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организован круглый стол на тему «Профилактика коррупционных правонарушений в учреждениях сферы архивного дела». В мероприятии приняли участие представители архивных учреждений Свердловской области, представители научных учреждений, правоохранительных органов и гражданского общества</a:t>
            </a:r>
            <a:r>
              <a:rPr lang="ru-RU" sz="21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just"/>
            <a:r>
              <a:rPr lang="ru-RU" sz="21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21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качестве экспертов на заседании круглого стола выступили Директор </a:t>
            </a:r>
            <a:r>
              <a:rPr lang="ru-RU" sz="21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Департамента </a:t>
            </a:r>
            <a:r>
              <a:rPr lang="ru-RU" sz="21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противодействия </a:t>
            </a:r>
            <a:r>
              <a:rPr lang="ru-RU" sz="21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коррупции </a:t>
            </a:r>
            <a:r>
              <a:rPr lang="ru-RU" sz="21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Свердловской </a:t>
            </a:r>
            <a:r>
              <a:rPr lang="ru-RU" sz="21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области Ильхам </a:t>
            </a:r>
            <a:r>
              <a:rPr lang="ru-RU" sz="21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Сабзалиевич</a:t>
            </a:r>
            <a:r>
              <a:rPr lang="ru-RU" sz="21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Ширалиев</a:t>
            </a:r>
            <a:r>
              <a:rPr lang="ru-RU" sz="21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советник Губернатора Свердловской области Юрий Николаевич </a:t>
            </a:r>
            <a:r>
              <a:rPr lang="ru-RU" sz="21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Турыгин</a:t>
            </a:r>
            <a:r>
              <a:rPr lang="ru-RU" sz="21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старший прокурор отдела по надзору за исполнением законодательства о противодействии коррупции Прокуратуры Свердловской области Максим Михайлович Хорунжий. Уральский государственный юридический университет им. В.Ф. Яковлева был представлен в лице старшего преподавателя кафедры социально-гуманитарных дисциплин Артема Сергеевича </a:t>
            </a:r>
            <a:r>
              <a:rPr lang="ru-RU" sz="21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Домченко</a:t>
            </a:r>
            <a:r>
              <a:rPr lang="ru-RU" sz="21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Структуры гражданского общества представлял председатель Региональной общественной организации «Центр противодействия коррупции по Свердловской области» Михаил Алексеевич Березин.</a:t>
            </a:r>
          </a:p>
          <a:p>
            <a:pPr algn="just"/>
            <a:r>
              <a:rPr lang="ru-RU" sz="21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Разработаны 2  памятки</a:t>
            </a:r>
            <a:r>
              <a:rPr lang="en-US" sz="21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ru-RU" sz="21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«Об установленной законодательством Российской Федерации уголовной ответственности за преступления коррупционной направленности» и «Об обязанности уведомления государственными гражданскими служащими, замещающими должности в Управлении архивами Свердловской области, о намерении выполнять иную оплачиваемую работу».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3829203"/>
            <a:ext cx="3032444" cy="2274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543" y="3429000"/>
            <a:ext cx="2525932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321" y="3861048"/>
            <a:ext cx="327699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07904" y="1705318"/>
            <a:ext cx="80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взаимодействии власти 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институтами гражданского 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(количество </a:t>
            </a: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проведенных мероприятий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349096"/>
              </p:ext>
            </p:extLst>
          </p:nvPr>
        </p:nvGraphicFramePr>
        <p:xfrm>
          <a:off x="107504" y="2492896"/>
          <a:ext cx="8784975" cy="43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55575" y="5229200"/>
            <a:ext cx="1656185" cy="1008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Конференция, круглый стол, научно-практический семинар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89238" y="5234888"/>
            <a:ext cx="1622722" cy="1021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Заседания по вопросам антикоррупционной направленности общественного совета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15845" y="5228032"/>
            <a:ext cx="1440160" cy="1028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Заседания рабочих групп по вопросам профилактики и противодействия коррупции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80128" y="5234888"/>
            <a:ext cx="1512168" cy="1021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Иные </a:t>
            </a:r>
            <a:r>
              <a:rPr lang="ru-RU" sz="1000" dirty="0" smtClean="0"/>
              <a:t>мероприятия </a:t>
            </a:r>
            <a:r>
              <a:rPr lang="ru-RU" sz="1000" dirty="0"/>
              <a:t>антикоррупционной направленности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9427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93708" y="1844824"/>
            <a:ext cx="81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взаимодействии </a:t>
            </a:r>
            <a:b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общероссийскими средствами массовой информации</a:t>
            </a:r>
            <a:endParaRPr lang="ru-RU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824237"/>
              </p:ext>
            </p:extLst>
          </p:nvPr>
        </p:nvGraphicFramePr>
        <p:xfrm>
          <a:off x="323528" y="2420888"/>
          <a:ext cx="8712967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78776" y="5253293"/>
            <a:ext cx="3240360" cy="129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5253293"/>
            <a:ext cx="33195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/>
              <a:t>Количество выступлений антикоррупционной направленности официальных представителей органа исполнительной власти в общероссийских (региональных) средствах массовой информации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5253293"/>
            <a:ext cx="3256392" cy="129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программ, фильмов, печатных изданий, сетевых изданий антикоррупционной направленности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8528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1556187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установленного порядка сообщения о получении подарка</a:t>
            </a:r>
            <a:endParaRPr lang="ru-RU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4509" y="2232696"/>
            <a:ext cx="6954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2021 – инцидентов не имеется</a:t>
            </a:r>
          </a:p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2022 – инцидентов не имеется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238999"/>
            <a:ext cx="9252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организации антикоррупционной экспертизы нормативных правовых актов и их проектов</a:t>
            </a:r>
            <a:endParaRPr lang="ru-RU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696870"/>
              </p:ext>
            </p:extLst>
          </p:nvPr>
        </p:nvGraphicFramePr>
        <p:xfrm>
          <a:off x="807903" y="3981309"/>
          <a:ext cx="7652528" cy="241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59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подготовленных проектов нормативных правовых актов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проектов нормативных правовых актов, </a:t>
                      </a:r>
                    </a:p>
                    <a:p>
                      <a:pPr algn="l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отношении которых проведена антикоррупционная экспертиза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1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коррупциогенных</a:t>
                      </a: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факторов, выявленных в проектах нормативных правовых актов, а также сколько </a:t>
                      </a:r>
                      <a:r>
                        <a:rPr lang="ru-RU" sz="11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коррупциогенных</a:t>
                      </a: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факторов из них исключено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нормативных правовых актов, в отношении которых проведена антикоррупционная экспертиза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288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1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коррупциогенных</a:t>
                      </a: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факторов, выявленных в нормативных правовых актах, а также сколько </a:t>
                      </a:r>
                      <a:r>
                        <a:rPr lang="ru-RU" sz="11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коррупциогенных</a:t>
                      </a: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факторов из них исключено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6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1702238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организации независимой антикоррупционной экспертизы нормативных правовых актов и их проектов</a:t>
            </a:r>
            <a:endParaRPr lang="ru-RU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460003"/>
              </p:ext>
            </p:extLst>
          </p:nvPr>
        </p:nvGraphicFramePr>
        <p:xfrm>
          <a:off x="683568" y="2417406"/>
          <a:ext cx="7920880" cy="2523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проектов нормативных правовых актов, в отношении которых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проведена независимая антикоррупционная экспертиза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заключений независимых экспертов, принятых во внимание в рамках проведения указанной экспертизы в отношении проектов нормативных правовых актов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нормативных правовых актов,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отношении которых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проведена независимая антикоррупционная экспертиза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8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заключений независимых экспертов, принятых во внимание в рамках проведения указанной экспертизы в отношении нормативных правовых актов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11560" y="501317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Факты недружественного поглощения имущества, земельных комплексов и прав собственности (</a:t>
            </a:r>
            <a:r>
              <a:rPr lang="ru-RU" sz="2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рейдерство</a:t>
            </a:r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659507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уголовных дел возбужденных по данным фактам – 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уголовных дел по фактам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рейдерства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имеющих (имевших) наиболее широкий общественный резонанс и освещавшиеся в средствах массовой информации – 0.</a:t>
            </a:r>
          </a:p>
        </p:txBody>
      </p:sp>
    </p:spTree>
    <p:extLst>
      <p:ext uri="{BB962C8B-B14F-4D97-AF65-F5344CB8AC3E}">
        <p14:creationId xmlns:p14="http://schemas.microsoft.com/office/powerpoint/2010/main" val="15635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508" y="1556187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kern="150" dirty="0"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ПЕРЕЧЕНЬ</a:t>
            </a:r>
            <a:br>
              <a:rPr lang="ru-RU" sz="1200" b="1" kern="150" dirty="0"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</a:br>
            <a:r>
              <a:rPr lang="ru-RU" sz="1200" b="1" kern="150" dirty="0"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целевых показателей реализации Плана мероприятий Управления архивами Свердловской области по противодействию коррупции на 2022 год</a:t>
            </a:r>
            <a:endParaRPr lang="ru-RU" sz="12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Mangal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48689"/>
              </p:ext>
            </p:extLst>
          </p:nvPr>
        </p:nvGraphicFramePr>
        <p:xfrm>
          <a:off x="251520" y="2202518"/>
          <a:ext cx="8712968" cy="3261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9514238"/>
                    </a:ext>
                  </a:extLst>
                </a:gridCol>
                <a:gridCol w="6480720">
                  <a:extLst>
                    <a:ext uri="{9D8B030D-6E8A-4147-A177-3AD203B41FA5}">
                      <a16:colId xmlns:a16="http://schemas.microsoft.com/office/drawing/2014/main" val="313643252"/>
                    </a:ext>
                  </a:extLst>
                </a:gridCol>
                <a:gridCol w="809241">
                  <a:extLst>
                    <a:ext uri="{9D8B030D-6E8A-4147-A177-3AD203B41FA5}">
                      <a16:colId xmlns:a16="http://schemas.microsoft.com/office/drawing/2014/main" val="1024802719"/>
                    </a:ext>
                  </a:extLst>
                </a:gridCol>
                <a:gridCol w="918951">
                  <a:extLst>
                    <a:ext uri="{9D8B030D-6E8A-4147-A177-3AD203B41FA5}">
                      <a16:colId xmlns:a16="http://schemas.microsoft.com/office/drawing/2014/main" val="4091588508"/>
                    </a:ext>
                  </a:extLst>
                </a:gridCol>
              </a:tblGrid>
              <a:tr h="326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Номер строки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Наименование целевого показателя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Единица измерения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Значение </a:t>
                      </a:r>
                      <a:r>
                        <a:rPr lang="ru-RU" sz="800" kern="150" dirty="0" smtClean="0">
                          <a:effectLst/>
                        </a:rPr>
                        <a:t>ц/п</a:t>
                      </a:r>
                      <a:r>
                        <a:rPr lang="ru-RU" sz="800" kern="150" baseline="0" dirty="0" smtClean="0">
                          <a:effectLst/>
                        </a:rPr>
                        <a:t> </a:t>
                      </a:r>
                      <a:r>
                        <a:rPr lang="ru-RU" sz="800" kern="150" dirty="0" smtClean="0">
                          <a:effectLst/>
                        </a:rPr>
                        <a:t>на</a:t>
                      </a:r>
                      <a:r>
                        <a:rPr lang="en-US" sz="800" kern="150" dirty="0">
                          <a:effectLst/>
                        </a:rPr>
                        <a:t> </a:t>
                      </a:r>
                      <a:r>
                        <a:rPr lang="ru-RU" sz="800" kern="150" dirty="0">
                          <a:effectLst/>
                        </a:rPr>
                        <a:t>2022 год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456648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069660"/>
              </p:ext>
            </p:extLst>
          </p:nvPr>
        </p:nvGraphicFramePr>
        <p:xfrm>
          <a:off x="251521" y="2563100"/>
          <a:ext cx="8712968" cy="3891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4232373486"/>
                    </a:ext>
                  </a:extLst>
                </a:gridCol>
                <a:gridCol w="6480720">
                  <a:extLst>
                    <a:ext uri="{9D8B030D-6E8A-4147-A177-3AD203B41FA5}">
                      <a16:colId xmlns:a16="http://schemas.microsoft.com/office/drawing/2014/main" val="2681722219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323062553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884970347"/>
                    </a:ext>
                  </a:extLst>
                </a:gridCol>
              </a:tblGrid>
              <a:tr h="143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1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2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3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5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1871572596"/>
                  </a:ext>
                </a:extLst>
              </a:tr>
              <a:tr h="506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1.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Доля заседаний Комиссии по соблюдению требований к служебному поведению государственных гражданских служащих Свердловской области и урегулированию конфликта интересов в Управлении архивами Свердловской области (далее – Комиссия), информация о которых размещена на</a:t>
                      </a:r>
                      <a:r>
                        <a:rPr lang="en-US" sz="800" kern="150" dirty="0">
                          <a:effectLst/>
                        </a:rPr>
                        <a:t> </a:t>
                      </a:r>
                      <a:r>
                        <a:rPr lang="ru-RU" sz="800" kern="150" dirty="0">
                          <a:effectLst/>
                        </a:rPr>
                        <a:t>официальном сайте Управлении архивами Свердловской области в сети «Интернет», от</a:t>
                      </a:r>
                      <a:r>
                        <a:rPr lang="en-US" sz="800" kern="150" dirty="0">
                          <a:effectLst/>
                        </a:rPr>
                        <a:t> </a:t>
                      </a:r>
                      <a:r>
                        <a:rPr lang="ru-RU" sz="800" kern="150" dirty="0">
                          <a:effectLst/>
                        </a:rPr>
                        <a:t>общего количества проведенных заседаний Комиссии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процентов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100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948851760"/>
                  </a:ext>
                </a:extLst>
              </a:tr>
              <a:tr h="733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2.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Доля государственных гражданских служащих Свердловской области, замещающих должности государственной гражданской службы Свердловской области в Управлении архивами Свердловской области (далее – гражданские служащие Управления), обязанных представлять сведения о доходах, расходах, об имуществе и</a:t>
                      </a:r>
                      <a:r>
                        <a:rPr lang="en-US" sz="800" kern="150" dirty="0">
                          <a:effectLst/>
                        </a:rPr>
                        <a:t> </a:t>
                      </a:r>
                      <a:r>
                        <a:rPr lang="ru-RU" sz="800" kern="150" dirty="0">
                          <a:effectLst/>
                        </a:rPr>
                        <a:t>обязательствах имущественного характера (далее – сведения о доходах) и представивших сведения о доходах не позднее 30 апреля года, следующего за отчетным годом, от общего количества гражданских служащих Управления, обязанных представлять сведения о доходах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процентов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100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271935604"/>
                  </a:ext>
                </a:extLst>
              </a:tr>
              <a:tr h="638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3.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Доля гражданских служащих Управления, обязанных представлять сведения о доходах, в</a:t>
                      </a:r>
                      <a:r>
                        <a:rPr lang="en-US" sz="800" kern="150">
                          <a:effectLst/>
                        </a:rPr>
                        <a:t> </a:t>
                      </a:r>
                      <a:r>
                        <a:rPr lang="ru-RU" sz="800" kern="150">
                          <a:effectLst/>
                        </a:rPr>
                        <a:t>отношении которых представленные ими сведения о доходах размещены на официальном сайте Управлении архивами Свердловской области в сети «Интернет», от</a:t>
                      </a:r>
                      <a:r>
                        <a:rPr lang="en-US" sz="800" kern="150">
                          <a:effectLst/>
                        </a:rPr>
                        <a:t> </a:t>
                      </a:r>
                      <a:r>
                        <a:rPr lang="ru-RU" sz="800" kern="150">
                          <a:effectLst/>
                        </a:rPr>
                        <a:t>общего количества гражданских служащих Управления, обязанных представлять сведения о доходах, подлежащие размещению на официальном сайте Управлении архивами Свердловской области в</a:t>
                      </a:r>
                      <a:r>
                        <a:rPr lang="en-US" sz="800" kern="150">
                          <a:effectLst/>
                        </a:rPr>
                        <a:t> </a:t>
                      </a:r>
                      <a:r>
                        <a:rPr lang="ru-RU" sz="800" kern="150">
                          <a:effectLst/>
                        </a:rPr>
                        <a:t>сети «Интернет»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процентов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100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2344358997"/>
                  </a:ext>
                </a:extLst>
              </a:tr>
              <a:tr h="429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4.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Доля руководителей подведомственных Управлению архивами учреждений, представивших сведения о доходах, об</a:t>
                      </a:r>
                      <a:r>
                        <a:rPr lang="en-US" sz="800" kern="150">
                          <a:effectLst/>
                        </a:rPr>
                        <a:t> </a:t>
                      </a:r>
                      <a:r>
                        <a:rPr lang="ru-RU" sz="800" kern="150">
                          <a:effectLst/>
                        </a:rPr>
                        <a:t>имуществе и обязательствах имущественного характера, от общего количества руководителей подведомственных организаций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процентов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100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1644903372"/>
                  </a:ext>
                </a:extLst>
              </a:tr>
              <a:tr h="436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5.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Доля руководителей подведомственных организаций, в отношении которых опубликованы сведения о доходах, об имуществе и обязательствах имущественного характера, от</a:t>
                      </a:r>
                      <a:r>
                        <a:rPr lang="en-US" sz="800" kern="150">
                          <a:effectLst/>
                        </a:rPr>
                        <a:t> </a:t>
                      </a:r>
                      <a:r>
                        <a:rPr lang="ru-RU" sz="800" kern="150">
                          <a:effectLst/>
                        </a:rPr>
                        <a:t>общего количества руководителей подведомственных организаций, представивших сведения о доходах, об имуществе и</a:t>
                      </a:r>
                      <a:r>
                        <a:rPr lang="en-US" sz="800" kern="150">
                          <a:effectLst/>
                        </a:rPr>
                        <a:t> </a:t>
                      </a:r>
                      <a:r>
                        <a:rPr lang="ru-RU" sz="800" kern="150">
                          <a:effectLst/>
                        </a:rPr>
                        <a:t>обязательствах имущественного характера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процентов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100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3235126836"/>
                  </a:ext>
                </a:extLst>
              </a:tr>
              <a:tr h="286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6.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Доля обращений граждан (сообщений) о фактах коррупции или коррупционных проявлениях от</a:t>
                      </a:r>
                      <a:r>
                        <a:rPr lang="en-US" sz="800" kern="150">
                          <a:effectLst/>
                        </a:rPr>
                        <a:t> </a:t>
                      </a:r>
                      <a:r>
                        <a:rPr lang="ru-RU" sz="800" kern="150">
                          <a:effectLst/>
                        </a:rPr>
                        <a:t>общего количества обращений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процентов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0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784347356"/>
                  </a:ext>
                </a:extLst>
              </a:tr>
              <a:tr h="286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7.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Доля обращений о коррупционных проявлениях, факты которых подтвердились, от общего количества поступивших обращений (сообщений) о коррупции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процентов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0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2485686023"/>
                  </a:ext>
                </a:extLst>
              </a:tr>
              <a:tr h="429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8.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Доля проектов нормативных правовых актов Управлении архивами Свердловской области, в</a:t>
                      </a:r>
                      <a:r>
                        <a:rPr lang="en-US" sz="800" kern="150">
                          <a:effectLst/>
                        </a:rPr>
                        <a:t> </a:t>
                      </a:r>
                      <a:r>
                        <a:rPr lang="ru-RU" sz="800" kern="150">
                          <a:effectLst/>
                        </a:rPr>
                        <a:t>отношении которых проводилась антикоррупционная экспертиза, от общего количества подготовленных проектов нормативных правовых актов Управлении архивами Свердловской области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процентов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100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386036822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45812" y="6445446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Итого: за 2022 год - из 8 целевых показателей в полном объеме достигнуто </a:t>
            </a:r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784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1673308"/>
            <a:ext cx="82874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средства, затраченные на реализацию программ (планов) по противодействию коррупцию</a:t>
            </a:r>
            <a:endParaRPr lang="ru-RU" sz="19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5" y="2426005"/>
            <a:ext cx="84249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средств (из любых бюджетов),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выделенных в субъектах Российской Федерации,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находящимся в пределах федерального округа,  на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указанных программ (планов) (тыс. руб.) – 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средств (из любых бюджетов),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затраченных в субъектах Российской Федерации,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находящимся в пределах федерального округа,  на реализацию указанных программ (планов) (тыс. руб.) – 0.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77124" y="4071254"/>
            <a:ext cx="4877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социологических опросов</a:t>
            </a:r>
            <a:endParaRPr lang="ru-RU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441612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Социологические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в Управлении архива Свердловской области не проводились.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Управления выложена информация о проведении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социологического опроса в целях оценки уровня «деловой» коррупции: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https://uprarchives.midural.ru/news/show/id/831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852" y="5589240"/>
            <a:ext cx="1512168" cy="113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420938"/>
            <a:ext cx="7772400" cy="2087562"/>
          </a:xfrm>
        </p:spPr>
        <p:txBody>
          <a:bodyPr rtlCol="0">
            <a:noAutofit/>
          </a:bodyPr>
          <a:lstStyle/>
          <a:p>
            <a:pPr marL="1588" indent="-1588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1D47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1D47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1D47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1D477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1A3F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07904" y="764599"/>
            <a:ext cx="8532440" cy="792164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AutoShape 2" descr="ÐÐ°ÑÑÐ¸Ð½ÐºÐ¸ Ð¿Ð¾ Ð·Ð°Ð¿ÑÐ¾ÑÑ Ð¸Ð·Ð¾Ð±ÑÐ°Ð¶ÐµÐ½Ð¸Ðµ Ð³ÐµÑÐ±Ð° ÑÐ²ÐµÑÐ´Ð»Ð¾Ð²ÑÐºÐ¾Ð¹ Ð¾Ð±Ð»Ð°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174" name="AutoShape 4" descr="ÐÐ°ÑÑÐ¸Ð½ÐºÐ¸ Ð¿Ð¾ Ð·Ð°Ð¿ÑÐ¾ÑÑ Ð¸Ð·Ð¾Ð±ÑÐ°Ð¶ÐµÐ½Ð¸Ðµ Ð³ÐµÑÐ±Ð° ÑÐ²ÐµÑÐ´Ð»Ð¾Ð²ÑÐºÐ¾Ð¹ Ð¾Ð±Ð»Ð°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176" name="Прямоугольник 11"/>
          <p:cNvSpPr>
            <a:spLocks noChangeArrowheads="1"/>
          </p:cNvSpPr>
          <p:nvPr/>
        </p:nvSpPr>
        <p:spPr bwMode="auto">
          <a:xfrm>
            <a:off x="460375" y="1884673"/>
            <a:ext cx="8064896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88" indent="-1588" algn="ctr" eaLnBrk="1" hangingPunct="1"/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</a:t>
            </a:r>
            <a:b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(численность государственных гражданских служащих)</a:t>
            </a:r>
            <a:endParaRPr lang="ru-RU" altLang="ru-RU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60195"/>
              </p:ext>
            </p:extLst>
          </p:nvPr>
        </p:nvGraphicFramePr>
        <p:xfrm>
          <a:off x="334952" y="3043005"/>
          <a:ext cx="7765440" cy="3338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56187"/>
            <a:ext cx="6912768" cy="1223590"/>
          </a:xfrm>
        </p:spPr>
        <p:txBody>
          <a:bodyPr>
            <a:normAutofit/>
          </a:bodyPr>
          <a:lstStyle/>
          <a:p>
            <a:pPr algn="ctr"/>
            <a:r>
              <a:rPr lang="ru-RU" sz="2000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Общая численность государственных гражданских служащих, подающих сведения о своих доходах, имуществе, обязательствах имущественного характера</a:t>
            </a:r>
            <a:endParaRPr lang="ru-RU" sz="2000" b="1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64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589614"/>
              </p:ext>
            </p:extLst>
          </p:nvPr>
        </p:nvGraphicFramePr>
        <p:xfrm>
          <a:off x="325832" y="2780928"/>
          <a:ext cx="820660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66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64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45736" y="1628800"/>
            <a:ext cx="76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государственных гражданских служащих по профилактике коррупционных правонарушений</a:t>
            </a:r>
            <a:endParaRPr lang="ru-RU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144766"/>
              </p:ext>
            </p:extLst>
          </p:nvPr>
        </p:nvGraphicFramePr>
        <p:xfrm>
          <a:off x="807904" y="2793760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9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64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1772087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проверках достоверности и полноты сведений о доходах, об имуществе и обязательствах имущественного </a:t>
            </a:r>
            <a:r>
              <a:rPr lang="ru-RU" sz="1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характера, впервые поступивших на государственную гражданскую службу </a:t>
            </a:r>
            <a:endParaRPr lang="ru-RU" sz="1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643759"/>
              </p:ext>
            </p:extLst>
          </p:nvPr>
        </p:nvGraphicFramePr>
        <p:xfrm>
          <a:off x="972695" y="2458149"/>
          <a:ext cx="7524727" cy="2130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047">
                  <a:extLst>
                    <a:ext uri="{9D8B030D-6E8A-4147-A177-3AD203B41FA5}">
                      <a16:colId xmlns:a16="http://schemas.microsoft.com/office/drawing/2014/main" val="4266023905"/>
                    </a:ext>
                  </a:extLst>
                </a:gridCol>
                <a:gridCol w="931201">
                  <a:extLst>
                    <a:ext uri="{9D8B030D-6E8A-4147-A177-3AD203B41FA5}">
                      <a16:colId xmlns:a16="http://schemas.microsoft.com/office/drawing/2014/main" val="1751266520"/>
                    </a:ext>
                  </a:extLst>
                </a:gridCol>
                <a:gridCol w="877479">
                  <a:extLst>
                    <a:ext uri="{9D8B030D-6E8A-4147-A177-3AD203B41FA5}">
                      <a16:colId xmlns:a16="http://schemas.microsoft.com/office/drawing/2014/main" val="4055026929"/>
                    </a:ext>
                  </a:extLst>
                </a:gridCol>
              </a:tblGrid>
              <a:tr h="32665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2021</a:t>
                      </a:r>
                      <a:endParaRPr lang="ru-RU" sz="12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2022</a:t>
                      </a:r>
                      <a:endParaRPr lang="ru-RU" sz="12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968073"/>
                  </a:ext>
                </a:extLst>
              </a:tr>
              <a:tr h="5895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граждан, претендующих на замещение должностей государственной/муниципальной службы, сведения которых были проанализированы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207430"/>
                  </a:ext>
                </a:extLst>
              </a:tr>
              <a:tr h="5100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граждан, в отношении которых установлены факты представления недостоверных и (или) неполных сведений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759134"/>
                  </a:ext>
                </a:extLst>
              </a:tr>
              <a:tr h="6539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граждан, которым отказано в замещении должностей государственной/муниципальной службы по результатам указанных проверок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304425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7505" y="4751681"/>
            <a:ext cx="9036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государственных гражданских служащих, предоставленные которыми сведения о доходах, расходах, об имуществе и обязательствах имущественного характера были проанализированы</a:t>
            </a:r>
            <a:endParaRPr lang="ru-RU" sz="1400" b="1" dirty="0">
              <a:ln w="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5332301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2021 году за отчетный период 2020 года проанализированы сведения по 19 госслужащим</a:t>
            </a:r>
          </a:p>
          <a:p>
            <a:r>
              <a:rPr lang="ru-RU" sz="1600" dirty="0" smtClean="0"/>
              <a:t>в 2022 году за отчетный период 2021 </a:t>
            </a:r>
            <a:r>
              <a:rPr lang="ru-RU" sz="1600" dirty="0"/>
              <a:t>года проанализированы сведения по </a:t>
            </a:r>
            <a:r>
              <a:rPr lang="ru-RU" sz="1600" dirty="0" smtClean="0"/>
              <a:t>16 </a:t>
            </a:r>
            <a:r>
              <a:rPr lang="ru-RU" sz="1600" dirty="0"/>
              <a:t>госслужащим</a:t>
            </a:r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38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55618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проверках достоверности и полноты сведений о доходах, об имуществе и обязательствах имущественного характера, представляемых государственными гражданскими служащими</a:t>
            </a:r>
            <a:endParaRPr lang="ru-RU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443766"/>
              </p:ext>
            </p:extLst>
          </p:nvPr>
        </p:nvGraphicFramePr>
        <p:xfrm>
          <a:off x="552136" y="2376558"/>
          <a:ext cx="8064896" cy="1842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val="146861835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6953678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097798587"/>
                    </a:ext>
                  </a:extLst>
                </a:gridCol>
              </a:tblGrid>
              <a:tr h="2876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2021</a:t>
                      </a:r>
                      <a:endParaRPr lang="ru-RU" sz="12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2022</a:t>
                      </a:r>
                      <a:endParaRPr lang="ru-RU" sz="12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252842"/>
                  </a:ext>
                </a:extLst>
              </a:tr>
              <a:tr h="41554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служащих, в отношении которых установлены факты представления недостоверных и (или) неполных сведений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369903"/>
                  </a:ext>
                </a:extLst>
              </a:tr>
              <a:tr h="58176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служащих, в отношении которых принято решение о представлении материалов проверки в соответствующую комиссию по соблюдению требований к служебному поведению федеральных государственных служащих и урегулированию конфликта интересов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255909"/>
                  </a:ext>
                </a:extLst>
              </a:tr>
              <a:tr h="41554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служащих, привлеченных к дисциплинарной ответственности по результатам указанных проверок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824618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3528" y="4287545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Уведомления государственных гражданских служащих о возникновении (возможном возникновении) у них конфликта интересов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837706"/>
              </p:ext>
            </p:extLst>
          </p:nvPr>
        </p:nvGraphicFramePr>
        <p:xfrm>
          <a:off x="552136" y="4941168"/>
          <a:ext cx="8064896" cy="1773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val="146861835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6953678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097798587"/>
                    </a:ext>
                  </a:extLst>
                </a:gridCol>
              </a:tblGrid>
              <a:tr h="32665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2021</a:t>
                      </a:r>
                      <a:endParaRPr lang="ru-RU" sz="12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2022</a:t>
                      </a:r>
                      <a:endParaRPr lang="ru-RU" sz="12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252842"/>
                  </a:ext>
                </a:extLst>
              </a:tr>
              <a:tr h="47125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поступивших уведомлений служащих  о возникновении у них конфликта интересов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369903"/>
                  </a:ext>
                </a:extLst>
              </a:tr>
              <a:tr h="51004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служащих, уведомивших о возникновении или возможном возникновении у них конфликта интересов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255909"/>
                  </a:ext>
                </a:extLst>
              </a:tr>
              <a:tr h="46576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служащих, которыми (в отношении которых) были приняты меры по предотвращению/урегулированию конфликта интересов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824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0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580203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проверках соблюдения государственными гражданскими служащими  установленных ограничений и запретов, а также требований о предотвращении или урегулировании конфликта интересов</a:t>
            </a:r>
            <a:endParaRPr lang="ru-RU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986310"/>
              </p:ext>
            </p:extLst>
          </p:nvPr>
        </p:nvGraphicFramePr>
        <p:xfrm>
          <a:off x="1155917" y="2411200"/>
          <a:ext cx="6976182" cy="168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8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7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указанных проверок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служащих, в отношении которых установлены факты несоблюдения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91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служащих, привлеченных к дисциплинарной ответственности,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также уволенных по результатам проверок фактов несоблюдения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8372" y="4187352"/>
            <a:ext cx="8935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уведомлении  государственными гражданскими служащими представителя нанимателя об иной оплачиваемой работе</a:t>
            </a:r>
            <a:endParaRPr lang="ru-RU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382172"/>
              </p:ext>
            </p:extLst>
          </p:nvPr>
        </p:nvGraphicFramePr>
        <p:xfrm>
          <a:off x="1155916" y="4772127"/>
          <a:ext cx="6976182" cy="204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2688">
                  <a:extLst>
                    <a:ext uri="{9D8B030D-6E8A-4147-A177-3AD203B41FA5}">
                      <a16:colId xmlns:a16="http://schemas.microsoft.com/office/drawing/2014/main" val="1448986176"/>
                    </a:ext>
                  </a:extLst>
                </a:gridCol>
                <a:gridCol w="987256">
                  <a:extLst>
                    <a:ext uri="{9D8B030D-6E8A-4147-A177-3AD203B41FA5}">
                      <a16:colId xmlns:a16="http://schemas.microsoft.com/office/drawing/2014/main" val="1653628384"/>
                    </a:ext>
                  </a:extLst>
                </a:gridCol>
                <a:gridCol w="1016238">
                  <a:extLst>
                    <a:ext uri="{9D8B030D-6E8A-4147-A177-3AD203B41FA5}">
                      <a16:colId xmlns:a16="http://schemas.microsoft.com/office/drawing/2014/main" val="2307954200"/>
                    </a:ext>
                  </a:extLst>
                </a:gridCol>
              </a:tblGrid>
              <a:tr h="3033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84074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служащих, которые уведомили об иной оплачиваемой работе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3535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служащих, не уведомивших (несвоевременно уведомивших) при фактическом выполнении иной оплачиваемой деятельности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331509"/>
                  </a:ext>
                </a:extLst>
              </a:tr>
              <a:tr h="62292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служащих,</a:t>
                      </a:r>
                    </a:p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привлеченных к дисциплинарной ответственности за нарушение порядка уведомления, либо не уведомивших представителя нанимателя об иной оплачиваемой работе, а также сколько из них уволено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330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4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256678"/>
              </p:ext>
            </p:extLst>
          </p:nvPr>
        </p:nvGraphicFramePr>
        <p:xfrm>
          <a:off x="539552" y="2530779"/>
          <a:ext cx="8136904" cy="2011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51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2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обращений от граждан и организаций о коррупционных правонарушениях  служащих,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также число рассмотренных обращений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указанного количества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2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служащих,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привлеченных к дисциплинарной ответственности по результатам рассмотрения указанных обращений,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также сколько из них уволено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9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возбужденных уголовных дел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результатам рассмотрения указанных обращений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11560" y="159962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проверке обращений </a:t>
            </a:r>
            <a:b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коррупционных правонарушениях государственных гражданских служащих</a:t>
            </a: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7056" y="458409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ответственности государственных гражданских служащих </a:t>
            </a:r>
            <a:b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совершение коррупционных правонарушений</a:t>
            </a: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335412"/>
              </p:ext>
            </p:extLst>
          </p:nvPr>
        </p:nvGraphicFramePr>
        <p:xfrm>
          <a:off x="556696" y="5271865"/>
          <a:ext cx="8131192" cy="1061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4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66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служащих, привлеченных к юридической ответственности за совершение коррупционных правонарушений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служащих, привлеченных к ответственности с наказанием в виде штрафа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1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5516" y="1646651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комиссии по соблюдению требований к служебному 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поведению государственных гражданских служащих и </a:t>
            </a: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урегулированию конфликта интересов</a:t>
            </a: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048557"/>
              </p:ext>
            </p:extLst>
          </p:nvPr>
        </p:nvGraphicFramePr>
        <p:xfrm>
          <a:off x="899592" y="2383993"/>
          <a:ext cx="7488832" cy="2359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2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8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имеющихся комиссий по соблюдению требований к служебному поведению и урегулированию конфликта интересов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40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заседаний комиссий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служащих (граждан, ранее замещавших должности служащих), в отношении которых комиссиями  рассмотрены материалы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выявленных комиссиями нарушений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служащих, привлеченных к дисциплинарной ответственности по результатам заседаний комиссий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3528" y="5013176"/>
            <a:ext cx="88204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08.12.2022 проведено заседание рабочей группы при Комиссии по</a:t>
            </a:r>
            <a:r>
              <a:rPr lang="en-US" sz="1400" dirty="0"/>
              <a:t> </a:t>
            </a:r>
            <a:r>
              <a:rPr lang="ru-RU" sz="1400" dirty="0"/>
              <a:t>соблюдению требований к служебному поведению государственных гражданских служащих Управления архивами Свердловской области и</a:t>
            </a:r>
            <a:r>
              <a:rPr lang="en-US" sz="1400" dirty="0"/>
              <a:t> </a:t>
            </a:r>
            <a:r>
              <a:rPr lang="ru-RU" sz="1400" dirty="0"/>
              <a:t>урегулированию конфликта интересов, на котором рабочей группой проведена комплексная оценка коррупционных рисков, возникающих при реализации возложенных на Управление функций, и одобрена Карта коррупционных рисков Управления и мер по их минимизации</a:t>
            </a:r>
            <a:endParaRPr lang="ru-RU" sz="1400" dirty="0">
              <a:latin typeface="Liberation Serif"/>
              <a:ea typeface="Times New Roman" panose="02020603050405020304" pitchFamily="18" charset="0"/>
              <a:cs typeface="Liberation Serif"/>
            </a:endParaRPr>
          </a:p>
        </p:txBody>
      </p:sp>
    </p:spTree>
    <p:extLst>
      <p:ext uri="{BB962C8B-B14F-4D97-AF65-F5344CB8AC3E}">
        <p14:creationId xmlns:p14="http://schemas.microsoft.com/office/powerpoint/2010/main" val="31606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2667</TotalTime>
  <Words>1666</Words>
  <Application>Microsoft Office PowerPoint</Application>
  <PresentationFormat>Экран (4:3)</PresentationFormat>
  <Paragraphs>277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SimSun</vt:lpstr>
      <vt:lpstr>Arial</vt:lpstr>
      <vt:lpstr>Calibri</vt:lpstr>
      <vt:lpstr>Century Gothic</vt:lpstr>
      <vt:lpstr>Liberation Serif</vt:lpstr>
      <vt:lpstr>Mangal</vt:lpstr>
      <vt:lpstr>Times New Roman</vt:lpstr>
      <vt:lpstr>Wingdings</vt:lpstr>
      <vt:lpstr>Wingdings 3</vt:lpstr>
      <vt:lpstr>Сектор</vt:lpstr>
      <vt:lpstr> Отчет  о выполнении в 2022 году плана по противодействию коррупции  в Управлении архивами Свердловской области</vt:lpstr>
      <vt:lpstr>  </vt:lpstr>
      <vt:lpstr>Общая численность государственных гражданских служащих, подающих сведения о своих доходах, имуществе, обязательствах имущественного характера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Прытков Данил Дмитриевич</dc:creator>
  <cp:lastModifiedBy>Цывилько Кристина Юрьевна</cp:lastModifiedBy>
  <cp:revision>301</cp:revision>
  <cp:lastPrinted>2020-02-27T12:00:15Z</cp:lastPrinted>
  <dcterms:created xsi:type="dcterms:W3CDTF">2017-09-20T10:53:09Z</dcterms:created>
  <dcterms:modified xsi:type="dcterms:W3CDTF">2023-01-31T09:23:42Z</dcterms:modified>
</cp:coreProperties>
</file>